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  <p:sldMasterId id="2147483667" r:id="rId3"/>
    <p:sldMasterId id="2147483668" r:id="rId4"/>
  </p:sldMasterIdLst>
  <p:notesMasterIdLst>
    <p:notesMasterId r:id="rId21"/>
  </p:notesMasterIdLst>
  <p:sldIdLst>
    <p:sldId id="256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12" r:id="rId14"/>
    <p:sldId id="306" r:id="rId15"/>
    <p:sldId id="307" r:id="rId16"/>
    <p:sldId id="308" r:id="rId17"/>
    <p:sldId id="309" r:id="rId18"/>
    <p:sldId id="310" r:id="rId19"/>
    <p:sldId id="31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A0CA19-ED92-4AA4-961F-08790605A7D3}">
  <a:tblStyle styleId="{EFA0CA19-ED92-4AA4-961F-08790605A7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0732C3-250C-4ADF-BB79-C6809881378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F6F4AC-DEFF-4F2D-A3CD-35538003EBA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490990-F67A-472F-8238-B4AB590FE83E}" styleName="Table_3">
    <a:wholeTbl>
      <a:tcTxStyle>
        <a:font>
          <a:latin typeface="Arial"/>
          <a:ea typeface="Arial"/>
          <a:cs typeface="Arial"/>
        </a:font>
        <a:schemeClr val="tx1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/>
    <p:restoredTop sz="94595"/>
  </p:normalViewPr>
  <p:slideViewPr>
    <p:cSldViewPr snapToGrid="0" snapToObjects="1">
      <p:cViewPr varScale="1">
        <p:scale>
          <a:sx n="142" d="100"/>
          <a:sy n="142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4937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1597e96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21597e96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49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21597e96f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21597e96f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51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21597e96f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21597e96f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502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b812144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6b812144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16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6b812144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6b812144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04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b812144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6b812144f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197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b812144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6b812144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b812144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b812144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2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1597e96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1597e96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1597e96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1597e96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46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b812144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b812144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46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1597e96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1597e96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2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1597e96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21597e96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5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21597e96f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21597e96f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22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6b812144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6b812144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7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6b812144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6b812144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8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000250" y="-2000249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-1" y="664369"/>
            <a:ext cx="9144000" cy="402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25" y="49942"/>
            <a:ext cx="1331400" cy="5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962900" y="4743385"/>
            <a:ext cx="1743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nci.org.au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432175" y="943975"/>
            <a:ext cx="8234100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00" y="4773825"/>
            <a:ext cx="839050" cy="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990600" y="47244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</a:rPr>
              <a:t>© National Computational Infrastructure </a:t>
            </a:r>
            <a:r>
              <a:rPr lang="en" sz="700" dirty="0" smtClean="0">
                <a:solidFill>
                  <a:srgbClr val="FFFFFF"/>
                </a:solidFill>
              </a:rPr>
              <a:t>201</a:t>
            </a:r>
            <a:r>
              <a:rPr lang="en-AU" sz="700" dirty="0" smtClean="0">
                <a:solidFill>
                  <a:srgbClr val="FFFFFF"/>
                </a:solidFill>
              </a:rPr>
              <a:t>9</a:t>
            </a:r>
            <a:r>
              <a:rPr lang="en" sz="700" dirty="0" smtClean="0">
                <a:solidFill>
                  <a:srgbClr val="FFFFFF"/>
                </a:solidFill>
              </a:rPr>
              <a:t> </a:t>
            </a:r>
            <a:endParaRPr sz="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311700" y="1575175"/>
            <a:ext cx="85206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●"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○"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■"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●"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○"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■"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●"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○"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■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Custom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000250" y="-2000249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-1" y="664369"/>
            <a:ext cx="9144000" cy="402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25" y="49942"/>
            <a:ext cx="1331400" cy="5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962900" y="4743385"/>
            <a:ext cx="1743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nci.org.au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32175" y="943975"/>
            <a:ext cx="8234100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311700" y="1575175"/>
            <a:ext cx="85206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●"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○"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■"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●"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○"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■"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●"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○"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Char char="■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0" y="1575175"/>
            <a:ext cx="85206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○"/>
              <a:defRPr sz="5200">
                <a:solidFill>
                  <a:srgbClr val="FFFFFF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■"/>
              <a:defRPr sz="5200">
                <a:solidFill>
                  <a:srgbClr val="FFFFFF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●"/>
              <a:defRPr sz="5200">
                <a:solidFill>
                  <a:srgbClr val="FFFFFF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○"/>
              <a:defRPr sz="5200">
                <a:solidFill>
                  <a:srgbClr val="FFFFFF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■"/>
              <a:defRPr sz="5200">
                <a:solidFill>
                  <a:srgbClr val="FFFFFF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●"/>
              <a:defRPr sz="5200">
                <a:solidFill>
                  <a:srgbClr val="FFFFFF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○"/>
              <a:defRPr sz="5200">
                <a:solidFill>
                  <a:srgbClr val="FFFFFF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Char char="■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jpg"/><Relationship Id="rId10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3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jpg"/><Relationship Id="rId10" Type="http://schemas.openxmlformats.org/officeDocument/2006/relationships/image" Target="../media/image7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jp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000250" y="-2000249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4324350"/>
            <a:ext cx="9144000" cy="81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5500" y="188386"/>
            <a:ext cx="2914800" cy="1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351" y="4411347"/>
            <a:ext cx="13449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4614" y="4388019"/>
            <a:ext cx="985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74092" y="4425713"/>
            <a:ext cx="895800" cy="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36304" y="4386725"/>
            <a:ext cx="10836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05991" y="4326841"/>
            <a:ext cx="816600" cy="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76985" y="4373688"/>
            <a:ext cx="1765800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32679" y="4348162"/>
            <a:ext cx="1307400" cy="771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000250" y="-2000249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0" y="4324350"/>
            <a:ext cx="9144000" cy="81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5500" y="188386"/>
            <a:ext cx="2914800" cy="1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351" y="4411347"/>
            <a:ext cx="13449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4614" y="4388019"/>
            <a:ext cx="985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74092" y="4425713"/>
            <a:ext cx="895800" cy="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36304" y="4386725"/>
            <a:ext cx="10836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05991" y="4326841"/>
            <a:ext cx="816600" cy="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76985" y="4373688"/>
            <a:ext cx="1765800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32679" y="4348162"/>
            <a:ext cx="1307400" cy="771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000250" y="-2000248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0" y="4324350"/>
            <a:ext cx="9144000" cy="819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500" y="188385"/>
            <a:ext cx="2914799" cy="1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351" y="4411347"/>
            <a:ext cx="13449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613" y="4388019"/>
            <a:ext cx="985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4091" y="4425713"/>
            <a:ext cx="895800" cy="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36303" y="4386725"/>
            <a:ext cx="10836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5991" y="4326841"/>
            <a:ext cx="816600" cy="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76984" y="4373687"/>
            <a:ext cx="1765799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2679" y="4348161"/>
            <a:ext cx="1307400" cy="771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11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data.ucar.edu/software/netcdf/docs/faq.html#whatisit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ctrTitle"/>
          </p:nvPr>
        </p:nvSpPr>
        <p:spPr>
          <a:xfrm>
            <a:off x="311700" y="1840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Introduction to </a:t>
            </a:r>
            <a:r>
              <a:rPr lang="en" sz="3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NCI’s Data Collections</a:t>
            </a:r>
            <a:endParaRPr sz="3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dirty="0" err="1"/>
              <a:t>Jingbo</a:t>
            </a:r>
            <a:r>
              <a:rPr lang="en" sz="1800" dirty="0"/>
              <a:t> Wang &amp; Kate Snow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62950" y="134200"/>
            <a:ext cx="44697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2019 AMOS Darwin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8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look inside...</a:t>
            </a:r>
            <a:endParaRPr/>
          </a:p>
        </p:txBody>
      </p:sp>
      <p:pic>
        <p:nvPicPr>
          <p:cNvPr id="584" name="Google Shape;5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0" y="4773825"/>
            <a:ext cx="839050" cy="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8"/>
          <p:cNvSpPr txBox="1"/>
          <p:nvPr/>
        </p:nvSpPr>
        <p:spPr>
          <a:xfrm>
            <a:off x="990600" y="47244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© National Computational Infrastructure 2018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586" name="Google Shape;58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750" y="660281"/>
            <a:ext cx="6369600" cy="42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8"/>
          <p:cNvSpPr txBox="1"/>
          <p:nvPr/>
        </p:nvSpPr>
        <p:spPr>
          <a:xfrm>
            <a:off x="191600" y="1024075"/>
            <a:ext cx="2788200" cy="3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particular, what does “self-describing” look like?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File metadata information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Dimensions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Variable-level metadata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Special attributes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Compression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Chunking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Endianness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NetCDF files</a:t>
            </a:r>
            <a:endParaRPr/>
          </a:p>
        </p:txBody>
      </p:sp>
      <p:sp>
        <p:nvSpPr>
          <p:cNvPr id="536" name="Google Shape;536;p72"/>
          <p:cNvSpPr txBox="1"/>
          <p:nvPr/>
        </p:nvSpPr>
        <p:spPr>
          <a:xfrm>
            <a:off x="320925" y="804025"/>
            <a:ext cx="61011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Classic Data Model: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NetCDF3 (or just “classic”)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64-bit offset format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Enhanced Data Model: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NetCDF4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NetCDF4-classic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37" name="Google Shape;5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0" y="4773825"/>
            <a:ext cx="839050" cy="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2"/>
          <p:cNvSpPr txBox="1"/>
          <p:nvPr/>
        </p:nvSpPr>
        <p:spPr>
          <a:xfrm>
            <a:off x="990600" y="47244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© National Computational Infrastructure 2018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5530375" y="4156075"/>
            <a:ext cx="3477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http://www.slideshare.net/HDFEOS/netcdf4-tutorial-ws14</a:t>
            </a:r>
            <a:endParaRPr sz="1000"/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975" y="1881225"/>
            <a:ext cx="5014400" cy="21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/>
          <p:nvPr/>
        </p:nvSpPr>
        <p:spPr>
          <a:xfrm>
            <a:off x="368950" y="824700"/>
            <a:ext cx="8254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NetCDF and HDF5 are multidimensional array data containers: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5" y="1544425"/>
            <a:ext cx="4718649" cy="24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3"/>
          <p:cNvSpPr txBox="1"/>
          <p:nvPr/>
        </p:nvSpPr>
        <p:spPr>
          <a:xfrm>
            <a:off x="368950" y="4176100"/>
            <a:ext cx="8254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Unidata https://www.unidata.ucar.edu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3"/>
          <p:cNvSpPr txBox="1"/>
          <p:nvPr/>
        </p:nvSpPr>
        <p:spPr>
          <a:xfrm>
            <a:off x="5176950" y="1346500"/>
            <a:ext cx="37803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parameters affecting performance: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Order of dimensions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dim is contiguous, rest are stridded.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Chunk shape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Dramatically speeds access along chunked dimensions.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Compression (per chunk)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Reduces size but slows access to individual chunks</a:t>
            </a:r>
            <a:endParaRPr/>
          </a:p>
        </p:txBody>
      </p:sp>
      <p:sp>
        <p:nvSpPr>
          <p:cNvPr id="549" name="Google Shape;549;p73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NetCDF/HDF5 Structure Concepts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/>
          <p:nvPr/>
        </p:nvSpPr>
        <p:spPr>
          <a:xfrm>
            <a:off x="4068695" y="866037"/>
            <a:ext cx="47358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of community-agreed data standards to the broad set of Earth systems and environmental data that are being used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these disciplines, data span a wide range of: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Gridded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Non-gridded (i.e., trajectories/profiles, point data)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 reference projections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90" y="748144"/>
            <a:ext cx="3549000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4"/>
          <p:cNvSpPr txBox="1"/>
          <p:nvPr/>
        </p:nvSpPr>
        <p:spPr>
          <a:xfrm>
            <a:off x="2384226" y="117559"/>
            <a:ext cx="6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important?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"/>
          <p:cNvSpPr txBox="1"/>
          <p:nvPr/>
        </p:nvSpPr>
        <p:spPr>
          <a:xfrm>
            <a:off x="940450" y="1380525"/>
            <a:ext cx="62874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quick overview of how Data Standards become an important aspect of data: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Usability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Interoperability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/>
        </p:nvSpPr>
        <p:spPr>
          <a:xfrm>
            <a:off x="1606886" y="146957"/>
            <a:ext cx="738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Environmental Research Data Interoperability Platform (NERDIP)</a:t>
            </a:r>
            <a:endParaRPr sz="1100"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5557"/>
            <a:ext cx="8839201" cy="412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7"/>
          <p:cNvSpPr txBox="1"/>
          <p:nvPr/>
        </p:nvSpPr>
        <p:spPr>
          <a:xfrm>
            <a:off x="2302663" y="112450"/>
            <a:ext cx="6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Enables broad range of access</a:t>
            </a:r>
            <a:endParaRPr sz="1100"/>
          </a:p>
        </p:txBody>
      </p:sp>
      <p:sp>
        <p:nvSpPr>
          <p:cNvPr id="573" name="Google Shape;573;p77"/>
          <p:cNvSpPr txBox="1"/>
          <p:nvPr/>
        </p:nvSpPr>
        <p:spPr>
          <a:xfrm>
            <a:off x="179763" y="727613"/>
            <a:ext cx="83013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Collections are being accessed and utilised from a broad range of options</a:t>
            </a:r>
            <a:endParaRPr sz="1100"/>
          </a:p>
          <a:p>
            <a:pPr marL="55880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access on filesystem</a:t>
            </a:r>
            <a:endParaRPr sz="1100"/>
          </a:p>
          <a:p>
            <a:pPr marL="55880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and data services </a:t>
            </a:r>
            <a:endParaRPr sz="1100"/>
          </a:p>
          <a:p>
            <a:pPr marL="55880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portals</a:t>
            </a:r>
            <a:endParaRPr sz="1100"/>
          </a:p>
          <a:p>
            <a:pPr marL="55880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labs (e.g., virtual desktops)</a:t>
            </a:r>
            <a:endParaRPr sz="1100"/>
          </a:p>
        </p:txBody>
      </p:sp>
      <p:grpSp>
        <p:nvGrpSpPr>
          <p:cNvPr id="574" name="Google Shape;574;p77"/>
          <p:cNvGrpSpPr/>
          <p:nvPr/>
        </p:nvGrpSpPr>
        <p:grpSpPr>
          <a:xfrm>
            <a:off x="6192852" y="3006729"/>
            <a:ext cx="2869650" cy="1505250"/>
            <a:chOff x="8034323" y="1319301"/>
            <a:chExt cx="3826200" cy="2007000"/>
          </a:xfrm>
        </p:grpSpPr>
        <p:pic>
          <p:nvPicPr>
            <p:cNvPr id="575" name="Google Shape;575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34323" y="1319301"/>
              <a:ext cx="3826200" cy="200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77"/>
            <p:cNvSpPr txBox="1"/>
            <p:nvPr/>
          </p:nvSpPr>
          <p:spPr>
            <a:xfrm>
              <a:off x="8726189" y="2796629"/>
              <a:ext cx="313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eReefs online analysis portal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7" name="Google Shape;57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946" y="597199"/>
            <a:ext cx="3072900" cy="24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337" y="1930898"/>
            <a:ext cx="5346900" cy="28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432" name="Google Shape;43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6855" y="2046308"/>
            <a:ext cx="1472841" cy="11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416" y="2122508"/>
            <a:ext cx="2259300" cy="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7213" y="3288978"/>
            <a:ext cx="1396963" cy="139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1334" y="2069233"/>
            <a:ext cx="1472843" cy="11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13866" y="3413698"/>
            <a:ext cx="1495828" cy="119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4"/>
          <p:cNvPicPr preferRelativeResize="0"/>
          <p:nvPr/>
        </p:nvPicPr>
        <p:blipFill rotWithShape="1">
          <a:blip r:embed="rId8">
            <a:alphaModFix/>
          </a:blip>
          <a:srcRect t="7765" b="8734"/>
          <a:stretch/>
        </p:blipFill>
        <p:spPr>
          <a:xfrm>
            <a:off x="3083331" y="3467387"/>
            <a:ext cx="2085975" cy="114080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/>
          <p:nvPr/>
        </p:nvSpPr>
        <p:spPr>
          <a:xfrm>
            <a:off x="1085851" y="3339403"/>
            <a:ext cx="24954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climate and weather models</a:t>
            </a:r>
            <a:endParaRPr/>
          </a:p>
          <a:p>
            <a:pPr marL="2143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images</a:t>
            </a:r>
            <a:endParaRPr/>
          </a:p>
          <a:p>
            <a:pPr marL="2143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bathymetry and elevation</a:t>
            </a:r>
            <a:endParaRPr/>
          </a:p>
          <a:p>
            <a:pPr marL="2143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hydrology</a:t>
            </a:r>
            <a:endParaRPr/>
          </a:p>
          <a:p>
            <a:pPr marL="2143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geophysics</a:t>
            </a:r>
            <a:endParaRPr/>
          </a:p>
          <a:p>
            <a:pPr marL="214312" marR="0" lvl="0" indent="-214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Also: optical astro, genomic and social sciences</a:t>
            </a:r>
            <a:endParaRPr/>
          </a:p>
        </p:txBody>
      </p:sp>
      <p:sp>
        <p:nvSpPr>
          <p:cNvPr id="439" name="Google Shape;439;p64"/>
          <p:cNvSpPr txBox="1"/>
          <p:nvPr/>
        </p:nvSpPr>
        <p:spPr>
          <a:xfrm>
            <a:off x="981154" y="652135"/>
            <a:ext cx="738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NCI makes available national reference datasets – especially those produced by the government agencies. It is brought together at NCI and organised for both high performance computation &amp; high performance data analysis, as well as making available more broadly to the research community.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64"/>
          <p:cNvPicPr preferRelativeResize="0"/>
          <p:nvPr/>
        </p:nvPicPr>
        <p:blipFill rotWithShape="1">
          <a:blip r:embed="rId9">
            <a:alphaModFix/>
          </a:blip>
          <a:srcRect l="-2988" r="-2988"/>
          <a:stretch/>
        </p:blipFill>
        <p:spPr>
          <a:xfrm>
            <a:off x="2989549" y="2070716"/>
            <a:ext cx="2224200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46" name="Google Shape;446;p65"/>
          <p:cNvSpPr/>
          <p:nvPr/>
        </p:nvSpPr>
        <p:spPr>
          <a:xfrm>
            <a:off x="1436503" y="2139047"/>
            <a:ext cx="6270300" cy="423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r>
              <a:rPr lang="en"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NCI provides user with Data-as-a-Service</a:t>
            </a:r>
            <a:endParaRPr/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3">
            <a:alphaModFix/>
          </a:blip>
          <a:srcRect t="61998" r="80007" b="-3"/>
          <a:stretch/>
        </p:blipFill>
        <p:spPr>
          <a:xfrm>
            <a:off x="1605829" y="3359151"/>
            <a:ext cx="463248" cy="66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5"/>
          <p:cNvPicPr preferRelativeResize="0"/>
          <p:nvPr/>
        </p:nvPicPr>
        <p:blipFill rotWithShape="1">
          <a:blip r:embed="rId3">
            <a:alphaModFix/>
          </a:blip>
          <a:srcRect l="69238" t="62335" r="5987" b="3299"/>
          <a:stretch/>
        </p:blipFill>
        <p:spPr>
          <a:xfrm>
            <a:off x="1957531" y="2730500"/>
            <a:ext cx="622650" cy="6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 l="30854" t="61942" r="43132"/>
          <a:stretch/>
        </p:blipFill>
        <p:spPr>
          <a:xfrm>
            <a:off x="1409691" y="2743200"/>
            <a:ext cx="536082" cy="5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5600" y="1441450"/>
            <a:ext cx="873926" cy="58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5"/>
          <p:cNvSpPr txBox="1"/>
          <p:nvPr/>
        </p:nvSpPr>
        <p:spPr>
          <a:xfrm>
            <a:off x="1460500" y="838200"/>
            <a:ext cx="1231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generate/transfer data</a:t>
            </a:r>
            <a:endParaRPr/>
          </a:p>
        </p:txBody>
      </p:sp>
      <p:pic>
        <p:nvPicPr>
          <p:cNvPr id="452" name="Google Shape;452;p65" descr="Screen Shot 2015-10-13 at 4.41.07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4150" y="3435348"/>
            <a:ext cx="715653" cy="47432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5"/>
          <p:cNvSpPr txBox="1"/>
          <p:nvPr/>
        </p:nvSpPr>
        <p:spPr>
          <a:xfrm>
            <a:off x="1358900" y="4159250"/>
            <a:ext cx="1231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data storage </a:t>
            </a:r>
            <a:endParaRPr/>
          </a:p>
        </p:txBody>
      </p:sp>
      <p:pic>
        <p:nvPicPr>
          <p:cNvPr id="454" name="Google Shape;454;p65" descr="Macintosh HD:Users:Jingbo:Desktop:Screen Shot 2015-07-30 at 2.31.26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0350" y="2692400"/>
            <a:ext cx="584199" cy="7093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5"/>
          <p:cNvSpPr txBox="1"/>
          <p:nvPr/>
        </p:nvSpPr>
        <p:spPr>
          <a:xfrm>
            <a:off x="2559050" y="4152900"/>
            <a:ext cx="1231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Management Portal</a:t>
            </a:r>
            <a:endParaRPr/>
          </a:p>
        </p:txBody>
      </p:sp>
      <p:pic>
        <p:nvPicPr>
          <p:cNvPr id="456" name="Google Shape;456;p65" descr="Raijin_dark-3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9576" y="2730500"/>
            <a:ext cx="746967" cy="68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5" descr="Macintosh HD:Users:Jingbo:Desktop:Screen Shot 2015-09-22 at 4.32.14 pm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7294" y="2781299"/>
            <a:ext cx="350154" cy="52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5" descr="Macintosh HD:Users:Jingbo:Desktop:Screen Shot 2015-09-09 at 4.22.07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42792" y="3441701"/>
            <a:ext cx="973759" cy="5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5" descr="Macintosh HD:Users:tpmaxwel:Dropbox:Screenshots:PointCloudPlotCollage-1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34025" y="1428704"/>
            <a:ext cx="784223" cy="36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65"/>
          <p:cNvGrpSpPr/>
          <p:nvPr/>
        </p:nvGrpSpPr>
        <p:grpSpPr>
          <a:xfrm>
            <a:off x="6399978" y="2692497"/>
            <a:ext cx="1009687" cy="660431"/>
            <a:chOff x="5350932" y="3386667"/>
            <a:chExt cx="1731288" cy="994175"/>
          </a:xfrm>
        </p:grpSpPr>
        <p:pic>
          <p:nvPicPr>
            <p:cNvPr id="461" name="Google Shape;461;p6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350932" y="3386667"/>
              <a:ext cx="1731288" cy="99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938542" y="3472457"/>
              <a:ext cx="556069" cy="8225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65"/>
          <p:cNvGrpSpPr/>
          <p:nvPr/>
        </p:nvGrpSpPr>
        <p:grpSpPr>
          <a:xfrm>
            <a:off x="6330650" y="3326596"/>
            <a:ext cx="1670035" cy="1030388"/>
            <a:chOff x="4394473" y="4157755"/>
            <a:chExt cx="5129100" cy="2202625"/>
          </a:xfrm>
        </p:grpSpPr>
        <p:pic>
          <p:nvPicPr>
            <p:cNvPr id="464" name="Google Shape;464;p65"/>
            <p:cNvPicPr preferRelativeResize="0"/>
            <p:nvPr/>
          </p:nvPicPr>
          <p:blipFill rotWithShape="1">
            <a:blip r:embed="rId13">
              <a:alphaModFix/>
            </a:blip>
            <a:srcRect t="13859"/>
            <a:stretch/>
          </p:blipFill>
          <p:spPr>
            <a:xfrm>
              <a:off x="4924753" y="4965700"/>
              <a:ext cx="3338712" cy="1394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65"/>
            <p:cNvSpPr txBox="1"/>
            <p:nvPr/>
          </p:nvSpPr>
          <p:spPr>
            <a:xfrm>
              <a:off x="4394473" y="4157755"/>
              <a:ext cx="51291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Web-time analytics software </a:t>
              </a:r>
              <a:endParaRPr/>
            </a:p>
          </p:txBody>
        </p:sp>
      </p:grpSp>
      <p:sp>
        <p:nvSpPr>
          <p:cNvPr id="466" name="Google Shape;466;p65"/>
          <p:cNvSpPr txBox="1"/>
          <p:nvPr/>
        </p:nvSpPr>
        <p:spPr>
          <a:xfrm>
            <a:off x="3721101" y="3511550"/>
            <a:ext cx="577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HPC</a:t>
            </a:r>
            <a:endParaRPr/>
          </a:p>
        </p:txBody>
      </p:sp>
      <p:sp>
        <p:nvSpPr>
          <p:cNvPr id="467" name="Google Shape;467;p65"/>
          <p:cNvSpPr txBox="1"/>
          <p:nvPr/>
        </p:nvSpPr>
        <p:spPr>
          <a:xfrm>
            <a:off x="4400551" y="4140198"/>
            <a:ext cx="123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Curation, Publish, Citation</a:t>
            </a:r>
            <a:endParaRPr/>
          </a:p>
        </p:txBody>
      </p:sp>
      <p:pic>
        <p:nvPicPr>
          <p:cNvPr id="468" name="Google Shape;468;p6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47950" y="1409700"/>
            <a:ext cx="755649" cy="56600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5"/>
          <p:cNvSpPr txBox="1"/>
          <p:nvPr/>
        </p:nvSpPr>
        <p:spPr>
          <a:xfrm>
            <a:off x="2559050" y="578893"/>
            <a:ext cx="990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Manager fill DMP and create catalogue</a:t>
            </a:r>
            <a:endParaRPr/>
          </a:p>
        </p:txBody>
      </p:sp>
      <p:pic>
        <p:nvPicPr>
          <p:cNvPr id="470" name="Google Shape;470;p6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flipH="1">
            <a:off x="3566581" y="1411287"/>
            <a:ext cx="751417" cy="5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5"/>
          <p:cNvSpPr txBox="1"/>
          <p:nvPr/>
        </p:nvSpPr>
        <p:spPr>
          <a:xfrm>
            <a:off x="3568700" y="781050"/>
            <a:ext cx="908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 computer users</a:t>
            </a:r>
            <a:endParaRPr/>
          </a:p>
        </p:txBody>
      </p:sp>
      <p:pic>
        <p:nvPicPr>
          <p:cNvPr id="472" name="Google Shape;472;p6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87500" y="1416050"/>
            <a:ext cx="761211" cy="5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14850" y="1422400"/>
            <a:ext cx="952498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5"/>
          <p:cNvSpPr txBox="1"/>
          <p:nvPr/>
        </p:nvSpPr>
        <p:spPr>
          <a:xfrm>
            <a:off x="4413250" y="749300"/>
            <a:ext cx="112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Paper and Data are published</a:t>
            </a:r>
            <a:endParaRPr/>
          </a:p>
        </p:txBody>
      </p:sp>
      <p:pic>
        <p:nvPicPr>
          <p:cNvPr id="475" name="Google Shape;475;p6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9101" y="2711450"/>
            <a:ext cx="660399" cy="59435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5"/>
          <p:cNvSpPr txBox="1"/>
          <p:nvPr/>
        </p:nvSpPr>
        <p:spPr>
          <a:xfrm>
            <a:off x="5524498" y="812800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 </a:t>
            </a:r>
            <a:endParaRPr/>
          </a:p>
        </p:txBody>
      </p:sp>
      <p:sp>
        <p:nvSpPr>
          <p:cNvPr id="477" name="Google Shape;477;p65"/>
          <p:cNvSpPr txBox="1"/>
          <p:nvPr/>
        </p:nvSpPr>
        <p:spPr>
          <a:xfrm>
            <a:off x="5403957" y="3407878"/>
            <a:ext cx="102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Visualisation tools</a:t>
            </a:r>
            <a:endParaRPr/>
          </a:p>
        </p:txBody>
      </p:sp>
      <p:sp>
        <p:nvSpPr>
          <p:cNvPr id="478" name="Google Shape;478;p65"/>
          <p:cNvSpPr txBox="1"/>
          <p:nvPr/>
        </p:nvSpPr>
        <p:spPr>
          <a:xfrm>
            <a:off x="6546848" y="800102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share and re-use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6"/>
          <p:cNvSpPr txBox="1"/>
          <p:nvPr/>
        </p:nvSpPr>
        <p:spPr>
          <a:xfrm>
            <a:off x="2384226" y="117559"/>
            <a:ext cx="663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Range of data collections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6"/>
          <p:cNvSpPr txBox="1"/>
          <p:nvPr/>
        </p:nvSpPr>
        <p:spPr>
          <a:xfrm>
            <a:off x="195943" y="726258"/>
            <a:ext cx="40356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Climate/ESS Model Assets and Data Products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Earth and Marine Observations and Data Products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Geoscience Collections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Terrestrial Ecosystems Collections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Water Management and Hydrology Collections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" name="Google Shape;485;p66"/>
          <p:cNvGrpSpPr/>
          <p:nvPr/>
        </p:nvGrpSpPr>
        <p:grpSpPr>
          <a:xfrm>
            <a:off x="4304463" y="748148"/>
            <a:ext cx="4719342" cy="1441949"/>
            <a:chOff x="1630017" y="821076"/>
            <a:chExt cx="7886600" cy="2412900"/>
          </a:xfrm>
        </p:grpSpPr>
        <p:pic>
          <p:nvPicPr>
            <p:cNvPr id="486" name="Google Shape;486;p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30017" y="821076"/>
              <a:ext cx="2412900" cy="241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66867" y="821076"/>
              <a:ext cx="2412900" cy="241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6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03717" y="821076"/>
              <a:ext cx="2412900" cy="2412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89" name="Google Shape;489;p66"/>
          <p:cNvGraphicFramePr/>
          <p:nvPr/>
        </p:nvGraphicFramePr>
        <p:xfrm>
          <a:off x="147638" y="2385162"/>
          <a:ext cx="8876400" cy="2225750"/>
        </p:xfrm>
        <a:graphic>
          <a:graphicData uri="http://schemas.openxmlformats.org/drawingml/2006/table">
            <a:tbl>
              <a:tblPr firstRow="1">
                <a:noFill/>
                <a:tableStyleId>{E90732C3-250C-4ADF-BB79-C68098813785}</a:tableStyleId>
              </a:tblPr>
              <a:tblGrid>
                <a:gridCol w="712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64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7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1400" u="none" strike="noStrike" cap="none"/>
                        <a:t>Data Collections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1400" u="none" strike="noStrike" cap="none"/>
                        <a:t>Approx. Capacity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CMIP5, CORDEX, ACCESS Models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5  Pbytes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Satellite Earth Obs: LANDSAT, Himawari-8, Sentinel, MODIS, INSAR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2 Pbytes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Digital Elevation, Bathymetry</a:t>
                      </a:r>
                      <a:br>
                        <a:rPr lang="en" sz="900" u="none" strike="noStrike" cap="none"/>
                      </a:br>
                      <a:r>
                        <a:rPr lang="en" sz="900" u="none" strike="noStrike" cap="none"/>
                        <a:t>Onshore/Offshore Geophysics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1 Pbytes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Seasonal Climate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700 Tbytes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Bureau of Meteorology Observations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350 Tbytes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Bureau of Meteorology Ocean-Marine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350 Tbytes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Terrestrial Ecosystem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290 Tbytes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Reanalysis products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" sz="900" u="none" strike="noStrike" cap="none"/>
                        <a:t>100 Tbytes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aphicFrame>
        <p:nvGraphicFramePr>
          <p:cNvPr id="495" name="Google Shape;495;p67"/>
          <p:cNvGraphicFramePr/>
          <p:nvPr>
            <p:extLst>
              <p:ext uri="{D42A27DB-BD31-4B8C-83A1-F6EECF244321}">
                <p14:modId xmlns:p14="http://schemas.microsoft.com/office/powerpoint/2010/main" val="5643282"/>
              </p:ext>
            </p:extLst>
          </p:nvPr>
        </p:nvGraphicFramePr>
        <p:xfrm>
          <a:off x="565710" y="699667"/>
          <a:ext cx="8160279" cy="390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39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96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50"/>
                        <a:buFont typeface="Calibri"/>
                        <a:buNone/>
                      </a:pPr>
                      <a:r>
                        <a:rPr lang="en" sz="1400" b="1" u="none" strike="noStrike" cap="none" dirty="0">
                          <a:sym typeface="Calibri"/>
                        </a:rPr>
                        <a:t>Data Collections</a:t>
                      </a:r>
                      <a:endParaRPr b="1" dirty="0"/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b="1" u="none" strike="noStrike" cap="none" dirty="0">
                          <a:sym typeface="Calibri"/>
                        </a:rPr>
                        <a:t>NCI project codes</a:t>
                      </a:r>
                      <a:endParaRPr b="1" dirty="0"/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8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-AU" sz="1200" dirty="0"/>
                        <a:t>CMIP6 replicated</a:t>
                      </a:r>
                      <a:endParaRPr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dirty="0"/>
                        <a:t>oi10</a:t>
                      </a:r>
                      <a:endParaRPr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940560674"/>
                  </a:ext>
                </a:extLst>
              </a:tr>
              <a:tr h="2504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-AU" sz="1200" dirty="0"/>
                        <a:t>CMIP5 Australian published / replicated </a:t>
                      </a:r>
                      <a:endParaRPr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dirty="0"/>
                        <a:t>rr3 / al33</a:t>
                      </a:r>
                      <a:endParaRPr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3350097596"/>
                  </a:ext>
                </a:extLst>
              </a:tr>
              <a:tr h="2460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-AU" sz="1200" dirty="0">
                          <a:latin typeface="+mn-lt"/>
                          <a:cs typeface="Calibri" panose="020F0502020204030204" pitchFamily="34" charset="0"/>
                        </a:rPr>
                        <a:t>CMIP3 entire data collection</a:t>
                      </a:r>
                      <a:endParaRPr sz="12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cb20</a:t>
                      </a:r>
                      <a:endParaRPr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3006508688"/>
                  </a:ext>
                </a:extLst>
              </a:tr>
              <a:tr h="2504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ym typeface="Calibri"/>
                        </a:rPr>
                        <a:t>CORDEX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u="none" strike="noStrike" cap="none" dirty="0">
                          <a:sym typeface="Calibri"/>
                        </a:rPr>
                        <a:t>r</a:t>
                      </a:r>
                      <a:r>
                        <a:rPr lang="en" sz="1200" dirty="0">
                          <a:sym typeface="Calibri"/>
                        </a:rPr>
                        <a:t>r3, al33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dirty="0"/>
                        <a:t>Input4MIPs include JRA55-do (forcing for ocean/sea-ice models)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dirty="0"/>
                        <a:t>qv56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443817498"/>
                  </a:ext>
                </a:extLst>
              </a:tr>
              <a:tr h="2504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-AU" sz="1200" dirty="0"/>
                        <a:t>ERA-Interim (6hrly data)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AU" sz="1200" dirty="0"/>
                        <a:t>ub4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789024539"/>
                  </a:ext>
                </a:extLst>
              </a:tr>
              <a:tr h="2634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ym typeface="Calibri"/>
                        </a:rPr>
                        <a:t>ACCESS models (BoM)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>
                          <a:sym typeface="Calibri"/>
                        </a:rPr>
                        <a:t>rr3, </a:t>
                      </a:r>
                      <a:r>
                        <a:rPr lang="en" sz="1200" u="none" strike="noStrike" cap="none">
                          <a:sym typeface="Calibri"/>
                        </a:rPr>
                        <a:t>rr4, ua4, ja4, gg6, gg8, fx1, fx3, ub3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91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ym typeface="Calibri"/>
                        </a:rPr>
                        <a:t>LANDSAT, MODIS, VIIRS, AVHRR, INSAR, MERIS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rs0, fk4, u39, gb6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603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BoM Seasonal Climate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rr8, ub7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77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BoM Observations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rr5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34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BoM Ocean-Marine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rr6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90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ym typeface="Calibri"/>
                        </a:rPr>
                        <a:t>ARCCSS/CLEX collections, including ERA-Interim (6hrly)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>
                          <a:sym typeface="Calibri"/>
                        </a:rPr>
                        <a:t>ua8, ub4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ym typeface="Calibri"/>
                        </a:rPr>
                        <a:t>OFES, YOTC, ACCESS-CM, CABLE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ym typeface="Calibri"/>
                        </a:rPr>
                        <a:t>rq5, rq7, gh5, wd9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501" name="Google Shape;50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2261" y="784926"/>
            <a:ext cx="5206964" cy="3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8"/>
          <p:cNvSpPr txBox="1"/>
          <p:nvPr/>
        </p:nvSpPr>
        <p:spPr>
          <a:xfrm>
            <a:off x="115549" y="674325"/>
            <a:ext cx="3915000" cy="3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 are stored on the NCI global filesystems. These are called: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/g/data1a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/g/data1b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/g/data2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/g/data3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On the VDI these are all symlinked from 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/g/data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(you don’t have to remember the number).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 stored on these filesystems are available to NCI’s raijin, the VDI, and data services.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 formats</a:t>
            </a:r>
            <a:endParaRPr/>
          </a:p>
        </p:txBody>
      </p:sp>
      <p:sp>
        <p:nvSpPr>
          <p:cNvPr id="508" name="Google Shape;508;p69"/>
          <p:cNvSpPr txBox="1">
            <a:spLocks noGrp="1"/>
          </p:cNvSpPr>
          <p:nvPr>
            <p:ph type="body" idx="1"/>
          </p:nvPr>
        </p:nvSpPr>
        <p:spPr>
          <a:xfrm>
            <a:off x="432175" y="943975"/>
            <a:ext cx="8234100" cy="17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965" y="2869675"/>
            <a:ext cx="3055934" cy="1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9"/>
          <p:cNvSpPr txBox="1"/>
          <p:nvPr/>
        </p:nvSpPr>
        <p:spPr>
          <a:xfrm>
            <a:off x="764725" y="1376175"/>
            <a:ext cx="3827100" cy="1966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Range of formats: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NetCDF/HDF5</a:t>
            </a:r>
            <a:endParaRPr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GeoTIFF</a:t>
            </a:r>
            <a:endParaRPr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GRIB</a:t>
            </a:r>
            <a:endParaRPr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</a:t>
            </a:r>
            <a:endParaRPr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(Proprietary formats)</a:t>
            </a:r>
            <a:endParaRPr/>
          </a:p>
        </p:txBody>
      </p:sp>
      <p:pic>
        <p:nvPicPr>
          <p:cNvPr id="511" name="Google Shape;5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877" y="803025"/>
            <a:ext cx="1645923" cy="17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00" y="4773825"/>
            <a:ext cx="839050" cy="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9"/>
          <p:cNvSpPr txBox="1"/>
          <p:nvPr/>
        </p:nvSpPr>
        <p:spPr>
          <a:xfrm>
            <a:off x="990600" y="47244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© National Computational Infrastructure 2018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297" y="1898425"/>
            <a:ext cx="964151" cy="5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9300" y="972750"/>
            <a:ext cx="1068000" cy="7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0"/>
          <p:cNvSpPr txBox="1"/>
          <p:nvPr/>
        </p:nvSpPr>
        <p:spPr>
          <a:xfrm>
            <a:off x="475700" y="842850"/>
            <a:ext cx="48033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Network Common Data Form (NetCDF) &amp;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Hierarchical Data Format (HDF5)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 a wide variety of data types as well as data structures: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Scientific data arrays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Raster/image data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 data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Etc...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across large (and growing) spectrum of subject disciplines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Big pro: </a:t>
            </a:r>
            <a:r>
              <a:rPr lang="en"/>
              <a:t>Common formats enable transdisciplinary interoperability.</a:t>
            </a: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0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NetCDF and HDF5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522" name="Google Shape;5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725" y="2755099"/>
            <a:ext cx="1852624" cy="10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325" y="995250"/>
            <a:ext cx="20955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/>
        </p:nvSpPr>
        <p:spPr>
          <a:xfrm>
            <a:off x="233775" y="715550"/>
            <a:ext cx="8639400" cy="3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Network Common Data Form (NetCDF) &amp; Hierarchical Data Format (HDF)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(from Unidata: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http://www.unidata.ucar.edu/software/netcdf/docs/faq.html#whatisit</a:t>
            </a:r>
            <a:r>
              <a:rPr lang="en" sz="1000"/>
              <a:t>)</a:t>
            </a:r>
            <a:endParaRPr sz="1000"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Self-Describing.</a:t>
            </a:r>
            <a:r>
              <a:rPr lang="en"/>
              <a:t> A netCDF file includes information about the data it contains.</a:t>
            </a:r>
            <a:endParaRPr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Portable.</a:t>
            </a:r>
            <a:r>
              <a:rPr lang="en"/>
              <a:t> A netCDF file can be accessed by computers with different ways of storing integers, characters, and floating-point numbers.</a:t>
            </a:r>
            <a:endParaRPr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Scalable. </a:t>
            </a:r>
            <a:r>
              <a:rPr lang="en"/>
              <a:t>A small subset of a large dataset may be accessed efficiently.</a:t>
            </a:r>
            <a:endParaRPr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Appendable.</a:t>
            </a:r>
            <a:r>
              <a:rPr lang="en"/>
              <a:t> Data may be appended to a properly structured netCDF file without copying the dataset or redefining its structure.</a:t>
            </a:r>
            <a:endParaRPr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Sharable. </a:t>
            </a:r>
            <a:r>
              <a:rPr lang="en"/>
              <a:t>One writer and multiple readers may simultaneously access the same netCDF file.</a:t>
            </a:r>
            <a:endParaRPr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Archivable. </a:t>
            </a:r>
            <a:r>
              <a:rPr lang="en"/>
              <a:t>Access to all earlier forms of netCDF data will be supported by current and future versions of the software.</a:t>
            </a:r>
            <a:endParaRPr baseline="30000"/>
          </a:p>
        </p:txBody>
      </p:sp>
      <p:sp>
        <p:nvSpPr>
          <p:cNvPr id="529" name="Google Shape;529;p71"/>
          <p:cNvSpPr txBox="1">
            <a:spLocks noGrp="1"/>
          </p:cNvSpPr>
          <p:nvPr>
            <p:ph type="title" idx="2"/>
          </p:nvPr>
        </p:nvSpPr>
        <p:spPr>
          <a:xfrm>
            <a:off x="1956175" y="113725"/>
            <a:ext cx="7051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NetCDF and HDF5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530" name="Google Shape;5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975" y="750592"/>
            <a:ext cx="1295400" cy="93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8865</TotalTime>
  <Words>850</Words>
  <Application>Microsoft Macintosh PowerPoint</Application>
  <PresentationFormat>On-screen Show (16:9)</PresentationFormat>
  <Paragraphs>186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Simple Light</vt:lpstr>
      <vt:lpstr>Office Theme</vt:lpstr>
      <vt:lpstr>Office Theme</vt:lpstr>
      <vt:lpstr>Office Theme</vt:lpstr>
      <vt:lpstr>Introduction to NCI’s Data Collections</vt:lpstr>
      <vt:lpstr>Overview</vt:lpstr>
      <vt:lpstr>Overview</vt:lpstr>
      <vt:lpstr>PowerPoint Presentation</vt:lpstr>
      <vt:lpstr>Overview</vt:lpstr>
      <vt:lpstr>Overview</vt:lpstr>
      <vt:lpstr>Types of data formats</vt:lpstr>
      <vt:lpstr>NetCDF and HDF5</vt:lpstr>
      <vt:lpstr>NetCDF and HDF5</vt:lpstr>
      <vt:lpstr>A quick look inside...</vt:lpstr>
      <vt:lpstr>Types of NetCDF files</vt:lpstr>
      <vt:lpstr>NetCDF/HDF5 Structure Concepts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NCI’s Data Collections and VDI</dc:title>
  <cp:lastModifiedBy>Microsoft Office User</cp:lastModifiedBy>
  <cp:revision>12</cp:revision>
  <dcterms:modified xsi:type="dcterms:W3CDTF">2019-06-07T04:39:20Z</dcterms:modified>
</cp:coreProperties>
</file>